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73" r:id="rId8"/>
    <p:sldId id="264" r:id="rId9"/>
    <p:sldId id="280" r:id="rId10"/>
    <p:sldId id="281" r:id="rId11"/>
    <p:sldId id="265" r:id="rId12"/>
    <p:sldId id="266" r:id="rId13"/>
    <p:sldId id="278" r:id="rId14"/>
    <p:sldId id="279" r:id="rId15"/>
    <p:sldId id="270" r:id="rId16"/>
    <p:sldId id="271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73"/>
            <p14:sldId id="264"/>
            <p14:sldId id="280"/>
            <p14:sldId id="281"/>
            <p14:sldId id="265"/>
            <p14:sldId id="266"/>
            <p14:sldId id="278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//www.google.com/" TargetMode="External"/><Relationship Id="rId4" Type="http://schemas.openxmlformats.org/officeDocument/2006/relationships/hyperlink" Target="https://m.blog.naver.com/subome/2215616042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xmlns="" id="{38E1F9C6-3498-4E92-BA27-80E1349852D5}"/>
              </a:ext>
            </a:extLst>
          </p:cNvPr>
          <p:cNvSpPr/>
          <p:nvPr/>
        </p:nvSpPr>
        <p:spPr>
          <a:xfrm rot="5400000">
            <a:off x="1260000" y="196328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CBAFFB-ADAB-4117-B117-7ADD97F67CCB}"/>
              </a:ext>
            </a:extLst>
          </p:cNvPr>
          <p:cNvSpPr txBox="1"/>
          <p:nvPr/>
        </p:nvSpPr>
        <p:spPr>
          <a:xfrm>
            <a:off x="1663705" y="183727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데드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레커닝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B23F16-5BB0-4EF7-AE65-2BF69D42BCE9}"/>
              </a:ext>
            </a:extLst>
          </p:cNvPr>
          <p:cNvSpPr txBox="1"/>
          <p:nvPr/>
        </p:nvSpPr>
        <p:spPr>
          <a:xfrm>
            <a:off x="1663705" y="2391473"/>
            <a:ext cx="10371750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이동 상태의 변화가 있을 때만 패킷을 보내는 방식이며 이동하는 동안 계속해서 패킷을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보내는 방식보다 서버에 부하가 적기 때문에 </a:t>
            </a:r>
            <a:r>
              <a:rPr lang="ko-KR" altLang="en-US" sz="2000" dirty="0" err="1"/>
              <a:t>데드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레커닝을</a:t>
            </a:r>
            <a:r>
              <a:rPr lang="ko-KR" altLang="en-US" sz="2000" dirty="0"/>
              <a:t> 사용하여 성능을 향상 시킨다</a:t>
            </a:r>
            <a:r>
              <a:rPr lang="en-US" altLang="ko-KR" sz="20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xmlns="" id="{AE02E41E-17AA-4678-A155-F089D301A12C}"/>
              </a:ext>
            </a:extLst>
          </p:cNvPr>
          <p:cNvSpPr/>
          <p:nvPr/>
        </p:nvSpPr>
        <p:spPr>
          <a:xfrm rot="5400000">
            <a:off x="1260000" y="414001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9A73684-9727-4E42-B775-A69F3962749C}"/>
              </a:ext>
            </a:extLst>
          </p:cNvPr>
          <p:cNvSpPr txBox="1"/>
          <p:nvPr/>
        </p:nvSpPr>
        <p:spPr>
          <a:xfrm>
            <a:off x="1663705" y="401400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베이스 연동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F989A91-C98D-4A5F-98C1-23E78EC96A89}"/>
              </a:ext>
            </a:extLst>
          </p:cNvPr>
          <p:cNvSpPr txBox="1"/>
          <p:nvPr/>
        </p:nvSpPr>
        <p:spPr>
          <a:xfrm>
            <a:off x="1663705" y="4568207"/>
            <a:ext cx="1057212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연동을 통해 서버가 종료되어도 데이터를 보존할 수 있도록 데이터베이스에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플레이어의 정보를 저장한다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6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xmlns="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xmlns="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xmlns="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xmlns="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xmlns="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xmlns="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xmlns="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xmlns="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xmlns="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xmlns="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내용 개체 틀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B4B43F53-925C-44B1-B10F-765B0CC14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6" y="1226290"/>
            <a:ext cx="11049351" cy="47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xmlns="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xmlns="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xmlns="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xmlns="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xmlns="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xmlns="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xmlns="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xmlns="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xmlns="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xmlns="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xmlns="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xmlns="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xmlns="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xmlns="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xmlns="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xmlns="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xmlns="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xmlns="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xmlns="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xmlns="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xmlns="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xmlns="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xmlns="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xmlns="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xmlns="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xmlns="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xmlns="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xmlns="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xmlns="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xmlns="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xmlns="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xmlns="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xmlns="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xmlns="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xmlns="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</a:t>
            </a:r>
            <a:r>
              <a:rPr lang="en-US" altLang="ko-KR" sz="2000" dirty="0"/>
              <a:t>: 1000</a:t>
            </a:r>
            <a:r>
              <a:rPr lang="ko-KR" altLang="en-US" sz="2000" dirty="0"/>
              <a:t>명 내외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980A0B5-3C75-412B-AEA3-A65BB2F4A8AC}"/>
              </a:ext>
            </a:extLst>
          </p:cNvPr>
          <p:cNvSpPr txBox="1"/>
          <p:nvPr/>
        </p:nvSpPr>
        <p:spPr>
          <a:xfrm>
            <a:off x="5976279" y="1091789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43E881D-C9FE-4EE8-A595-6116DF665420}"/>
              </a:ext>
            </a:extLst>
          </p:cNvPr>
          <p:cNvGrpSpPr/>
          <p:nvPr/>
        </p:nvGrpSpPr>
        <p:grpSpPr>
          <a:xfrm>
            <a:off x="1119225" y="1142183"/>
            <a:ext cx="4472352" cy="3484109"/>
            <a:chOff x="1035433" y="993001"/>
            <a:chExt cx="5258534" cy="435353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042190DC-3BF2-47E1-99B8-47B1958C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433" y="993001"/>
              <a:ext cx="5258534" cy="43535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ECC9CB1-E137-4048-93A3-A774A51849BA}"/>
                </a:ext>
              </a:extLst>
            </p:cNvPr>
            <p:cNvSpPr txBox="1"/>
            <p:nvPr/>
          </p:nvSpPr>
          <p:spPr>
            <a:xfrm>
              <a:off x="5091859" y="2666776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혹한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48B5F611-85EB-48B8-9A34-528DC8346C97}"/>
                </a:ext>
              </a:extLst>
            </p:cNvPr>
            <p:cNvSpPr txBox="1"/>
            <p:nvPr/>
          </p:nvSpPr>
          <p:spPr>
            <a:xfrm>
              <a:off x="1685978" y="2642591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혹서</a:t>
              </a:r>
            </a:p>
          </p:txBody>
        </p:sp>
        <p:sp>
          <p:nvSpPr>
            <p:cNvPr id="20" name="화살표: 위로 구부러짐 19">
              <a:extLst>
                <a:ext uri="{FF2B5EF4-FFF2-40B4-BE49-F238E27FC236}">
                  <a16:creationId xmlns:a16="http://schemas.microsoft.com/office/drawing/2014/main" xmlns="" id="{0601190A-A02A-4677-B467-E0A39BE19378}"/>
                </a:ext>
              </a:extLst>
            </p:cNvPr>
            <p:cNvSpPr/>
            <p:nvPr/>
          </p:nvSpPr>
          <p:spPr>
            <a:xfrm>
              <a:off x="1827062" y="3462379"/>
              <a:ext cx="3760340" cy="1024170"/>
            </a:xfrm>
            <a:prstGeom prst="curvedUp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79632754-1C62-4C4C-AAB5-630F4E45344F}"/>
              </a:ext>
            </a:extLst>
          </p:cNvPr>
          <p:cNvGrpSpPr/>
          <p:nvPr/>
        </p:nvGrpSpPr>
        <p:grpSpPr>
          <a:xfrm>
            <a:off x="5663924" y="3241193"/>
            <a:ext cx="6707841" cy="1704764"/>
            <a:chOff x="2095669" y="4845113"/>
            <a:chExt cx="9168581" cy="205307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C1F8F72B-8303-495A-8021-167EE290D2F3}"/>
                </a:ext>
              </a:extLst>
            </p:cNvPr>
            <p:cNvGrpSpPr/>
            <p:nvPr/>
          </p:nvGrpSpPr>
          <p:grpSpPr>
            <a:xfrm>
              <a:off x="2095669" y="5662909"/>
              <a:ext cx="7754787" cy="600701"/>
              <a:chOff x="1714065" y="5702392"/>
              <a:chExt cx="4776487" cy="378669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xmlns="" id="{FE98F998-0692-4F68-8657-6F6794519F52}"/>
                  </a:ext>
                </a:extLst>
              </p:cNvPr>
              <p:cNvSpPr/>
              <p:nvPr/>
            </p:nvSpPr>
            <p:spPr>
              <a:xfrm>
                <a:off x="2289045" y="5788587"/>
                <a:ext cx="3694646" cy="58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xmlns="" id="{ECE4BDCA-04BB-4673-A3DC-0FE8FCD9B9F5}"/>
                  </a:ext>
                </a:extLst>
              </p:cNvPr>
              <p:cNvSpPr/>
              <p:nvPr/>
            </p:nvSpPr>
            <p:spPr>
              <a:xfrm>
                <a:off x="2275192" y="5891727"/>
                <a:ext cx="3694646" cy="1709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래픽 38" descr="온도계 단색으로 채워진">
                <a:extLst>
                  <a:ext uri="{FF2B5EF4-FFF2-40B4-BE49-F238E27FC236}">
                    <a16:creationId xmlns:a16="http://schemas.microsoft.com/office/drawing/2014/main" xmlns="" id="{BADD03D1-0A34-4D18-A9CF-89C846712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5897099" y="5702392"/>
                <a:ext cx="593453" cy="378669"/>
              </a:xfrm>
              <a:prstGeom prst="rect">
                <a:avLst/>
              </a:prstGeom>
            </p:spPr>
          </p:pic>
          <p:pic>
            <p:nvPicPr>
              <p:cNvPr id="40" name="그래픽 39" descr="닭 다리 단색으로 채워진">
                <a:extLst>
                  <a:ext uri="{FF2B5EF4-FFF2-40B4-BE49-F238E27FC236}">
                    <a16:creationId xmlns:a16="http://schemas.microsoft.com/office/drawing/2014/main" xmlns="" id="{B96E3F1E-B3AD-455C-8D34-637562169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 rot="19579856">
                <a:off x="1714065" y="5702392"/>
                <a:ext cx="593453" cy="378669"/>
              </a:xfrm>
              <a:prstGeom prst="rect">
                <a:avLst/>
              </a:prstGeom>
            </p:spPr>
          </p:pic>
        </p:grp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xmlns="" id="{5516D395-BFB8-4526-B7C2-EC7DA4136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884" y="5427553"/>
              <a:ext cx="609614" cy="3629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xmlns="" id="{67D643AF-817A-4844-95E2-5A63C4EE2178}"/>
                </a:ext>
              </a:extLst>
            </p:cNvPr>
            <p:cNvCxnSpPr>
              <a:cxnSpLocks/>
            </p:cNvCxnSpPr>
            <p:nvPr/>
          </p:nvCxnSpPr>
          <p:spPr>
            <a:xfrm>
              <a:off x="5922937" y="6236949"/>
              <a:ext cx="786569" cy="4304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xmlns="" id="{35C853A2-5BC1-4286-962B-7BF71807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987" y="5435605"/>
              <a:ext cx="408590" cy="2673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xmlns="" id="{1525B8A1-4009-4CF3-8E02-E57B76D5AB9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789044" y="5223005"/>
              <a:ext cx="549105" cy="7957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895D1C1-D6F3-4EA6-B503-045613BFFDAB}"/>
                </a:ext>
              </a:extLst>
            </p:cNvPr>
            <p:cNvSpPr txBox="1"/>
            <p:nvPr/>
          </p:nvSpPr>
          <p:spPr>
            <a:xfrm>
              <a:off x="5946160" y="5116953"/>
              <a:ext cx="174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에너지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B49F46D6-ED7E-431D-9AB3-08E32F5458DF}"/>
                </a:ext>
              </a:extLst>
            </p:cNvPr>
            <p:cNvSpPr txBox="1"/>
            <p:nvPr/>
          </p:nvSpPr>
          <p:spPr>
            <a:xfrm>
              <a:off x="9799474" y="5196721"/>
              <a:ext cx="1464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체온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980DED33-91FB-4B81-B837-A08B827CA86D}"/>
                </a:ext>
              </a:extLst>
            </p:cNvPr>
            <p:cNvSpPr txBox="1"/>
            <p:nvPr/>
          </p:nvSpPr>
          <p:spPr>
            <a:xfrm>
              <a:off x="6713024" y="6436525"/>
              <a:ext cx="1520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CFDB8889-3FCA-48D2-8564-35EC42CDA037}"/>
                </a:ext>
              </a:extLst>
            </p:cNvPr>
            <p:cNvSpPr txBox="1"/>
            <p:nvPr/>
          </p:nvSpPr>
          <p:spPr>
            <a:xfrm>
              <a:off x="2917046" y="4845113"/>
              <a:ext cx="1394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공복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xmlns="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xmlns="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xmlns="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xmlns="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xmlns="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xmlns="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xmlns="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xmlns="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xmlns="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A2D42AA-9CC2-407E-9D48-5DCFDA7B6D8F}"/>
              </a:ext>
            </a:extLst>
          </p:cNvPr>
          <p:cNvSpPr txBox="1"/>
          <p:nvPr/>
        </p:nvSpPr>
        <p:spPr>
          <a:xfrm>
            <a:off x="154532" y="27598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방법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xmlns="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xmlns="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xmlns="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xmlns="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B0215E6-F379-4E76-8B1F-F3F14DF594E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9589E28-D4D8-4F4E-AAF8-AC432D440BFF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32EE5EA-7BB9-420B-B7E5-71D8EC95B33F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65D3C30-8830-45CF-809C-F382EB903A07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C9DD952-884B-4451-AF20-8F90B31FF7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54C7A5E-5246-44C0-8906-0AA1A809C6B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4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클라이언트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xmlns="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5330305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위치로 카메라 이동 후 각 정점의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깊이를 구하여 그림자 맵</a:t>
            </a:r>
            <a:r>
              <a:rPr lang="en-US" altLang="ko-KR" sz="2000" dirty="0"/>
              <a:t>(</a:t>
            </a:r>
            <a:r>
              <a:rPr lang="ko-KR" altLang="en-US" sz="2000" dirty="0"/>
              <a:t>깊이 버퍼</a:t>
            </a:r>
            <a:r>
              <a:rPr lang="en-US" altLang="ko-KR" sz="2000" dirty="0"/>
              <a:t>)</a:t>
            </a:r>
            <a:r>
              <a:rPr lang="ko-KR" altLang="en-US" sz="2000" dirty="0"/>
              <a:t> 생성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그림자를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렌더링하는 방식으로 그림자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길이와 방향 구현</a:t>
            </a:r>
            <a:endParaRPr lang="en-US" altLang="ko-KR" sz="2000" dirty="0"/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xmlns="" id="{16742EC9-DA68-46EF-B34B-2CDF86911A38}"/>
              </a:ext>
            </a:extLst>
          </p:cNvPr>
          <p:cNvSpPr/>
          <p:nvPr/>
        </p:nvSpPr>
        <p:spPr>
          <a:xfrm rot="5400000">
            <a:off x="1260000" y="434879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9C85857-364F-4097-98CD-7C67059C1ED2}"/>
              </a:ext>
            </a:extLst>
          </p:cNvPr>
          <p:cNvSpPr txBox="1"/>
          <p:nvPr/>
        </p:nvSpPr>
        <p:spPr>
          <a:xfrm>
            <a:off x="1663705" y="42513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xmlns="" id="{F0024226-2D17-46C6-950E-2164168248CF}"/>
              </a:ext>
            </a:extLst>
          </p:cNvPr>
          <p:cNvSpPr/>
          <p:nvPr/>
        </p:nvSpPr>
        <p:spPr>
          <a:xfrm rot="5400000">
            <a:off x="6693811" y="427779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D72BFE-686F-4B40-A09F-98E7A1963640}"/>
              </a:ext>
            </a:extLst>
          </p:cNvPr>
          <p:cNvSpPr txBox="1"/>
          <p:nvPr/>
        </p:nvSpPr>
        <p:spPr>
          <a:xfrm>
            <a:off x="7088387" y="4160006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렌더링 일괄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E81708E-0D25-4B1F-A55A-1B825FFE571F}"/>
              </a:ext>
            </a:extLst>
          </p:cNvPr>
          <p:cNvSpPr txBox="1"/>
          <p:nvPr/>
        </p:nvSpPr>
        <p:spPr>
          <a:xfrm>
            <a:off x="1663705" y="4751229"/>
            <a:ext cx="45817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1. </a:t>
            </a:r>
            <a:r>
              <a:rPr lang="ko-KR" altLang="en-US" sz="2000" dirty="0" smtClean="0"/>
              <a:t>해가 </a:t>
            </a:r>
            <a:r>
              <a:rPr lang="ko-KR" altLang="en-US" sz="2000" dirty="0"/>
              <a:t>지는 모습을 조명 효과로 </a:t>
            </a:r>
            <a:r>
              <a:rPr lang="ko-KR" altLang="en-US" sz="2000" dirty="0" smtClean="0"/>
              <a:t>구현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방향성 조명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점 조명 사용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2. </a:t>
            </a:r>
            <a:r>
              <a:rPr lang="ko-KR" altLang="en-US" sz="2000" dirty="0" smtClean="0"/>
              <a:t>물에 </a:t>
            </a:r>
            <a:r>
              <a:rPr lang="ko-KR" altLang="en-US" sz="2000" dirty="0"/>
              <a:t>반사되는 조명 </a:t>
            </a:r>
            <a:r>
              <a:rPr lang="ko-KR" altLang="en-US" sz="2000" dirty="0" smtClean="0"/>
              <a:t>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재질이 물인 객체 밑에서 카메라 사용</a:t>
            </a:r>
            <a:endParaRPr lang="en-US" altLang="ko-KR" sz="2000" dirty="0" smtClean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85088CF-1331-41CA-A060-695F6BA78275}"/>
              </a:ext>
            </a:extLst>
          </p:cNvPr>
          <p:cNvSpPr txBox="1"/>
          <p:nvPr/>
        </p:nvSpPr>
        <p:spPr>
          <a:xfrm>
            <a:off x="7097516" y="4654933"/>
            <a:ext cx="413446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기준 속성값을 토대로 서브셋들을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일괄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xmlns="" id="{E4A81B8A-7DCF-4346-BE65-0CC67585467D}"/>
              </a:ext>
            </a:extLst>
          </p:cNvPr>
          <p:cNvSpPr/>
          <p:nvPr/>
        </p:nvSpPr>
        <p:spPr>
          <a:xfrm rot="5400000">
            <a:off x="6693812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94E0110-F55E-4260-A002-11DEA30F0BBC}"/>
              </a:ext>
            </a:extLst>
          </p:cNvPr>
          <p:cNvSpPr txBox="1"/>
          <p:nvPr/>
        </p:nvSpPr>
        <p:spPr>
          <a:xfrm>
            <a:off x="7097517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70DBFBC-EF93-44E5-9EA2-B435678328C9}"/>
              </a:ext>
            </a:extLst>
          </p:cNvPr>
          <p:cNvSpPr txBox="1"/>
          <p:nvPr/>
        </p:nvSpPr>
        <p:spPr>
          <a:xfrm>
            <a:off x="7097517" y="2021082"/>
            <a:ext cx="5250155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인접 픽셀들의 가중치를 구해 픽셀의 색상을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결정하여 흐림 효과를 주는 </a:t>
            </a:r>
            <a:r>
              <a:rPr lang="en-US" altLang="ko-KR" sz="2000" dirty="0"/>
              <a:t>Depth of field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효과 구현</a:t>
            </a:r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79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xmlns="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  <a:r>
              <a:rPr lang="en-US" altLang="ko-KR" sz="2400" dirty="0"/>
              <a:t>(</a:t>
            </a:r>
            <a:r>
              <a:rPr lang="ko-KR" altLang="en-US" sz="2400" dirty="0"/>
              <a:t>섹터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10661893" cy="326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시야처리를 이용해 검색의 효율성을 높여 주변의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빨리 얻어내어 성능을 높인다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맵의</a:t>
            </a:r>
            <a:r>
              <a:rPr lang="ko-KR" altLang="en-US" sz="2000" dirty="0"/>
              <a:t> 크기를 일정 </a:t>
            </a:r>
            <a:r>
              <a:rPr lang="ko-KR" altLang="en-US" sz="2000" dirty="0" err="1"/>
              <a:t>갯수의</a:t>
            </a:r>
            <a:r>
              <a:rPr lang="ko-KR" altLang="en-US" sz="2000" dirty="0"/>
              <a:t> 섹터로 나눈 뒤 유저의 좌표를 통해 유저가 속한 섹터를 판단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해당 섹터 안에서만 시야처리를 하는 방식으로 구현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이동하며</a:t>
            </a:r>
            <a:r>
              <a:rPr lang="en-US" altLang="ko-KR" sz="2000" dirty="0"/>
              <a:t> </a:t>
            </a:r>
            <a:r>
              <a:rPr lang="ko-KR" altLang="en-US" sz="2000" dirty="0"/>
              <a:t>섹터가 바뀔 경우에는 유저의 이동 전 좌표와 이동 후 좌표를 비교하여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섹터가 바뀌지 않았다면 처리하지 않고 섹터가 바뀐 경우에만 이전 섹터에서 삭제하고 이동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후의 섹터에 삽입하는 방식으로 구현</a:t>
            </a: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7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795</Words>
  <Application>Microsoft Office PowerPoint</Application>
  <PresentationFormat>와이드스크린</PresentationFormat>
  <Paragraphs>278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Windows User</cp:lastModifiedBy>
  <cp:revision>66</cp:revision>
  <dcterms:created xsi:type="dcterms:W3CDTF">2020-12-04T05:45:57Z</dcterms:created>
  <dcterms:modified xsi:type="dcterms:W3CDTF">2020-12-26T05:40:33Z</dcterms:modified>
</cp:coreProperties>
</file>